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5078" r:id="rId1"/>
  </p:sldMasterIdLst>
  <p:notesMasterIdLst>
    <p:notesMasterId r:id="rId22"/>
  </p:notesMasterIdLst>
  <p:sldIdLst>
    <p:sldId id="300" r:id="rId2"/>
    <p:sldId id="718" r:id="rId3"/>
    <p:sldId id="615" r:id="rId4"/>
    <p:sldId id="720" r:id="rId5"/>
    <p:sldId id="721" r:id="rId6"/>
    <p:sldId id="713" r:id="rId7"/>
    <p:sldId id="714" r:id="rId8"/>
    <p:sldId id="677" r:id="rId9"/>
    <p:sldId id="678" r:id="rId10"/>
    <p:sldId id="722" r:id="rId11"/>
    <p:sldId id="723" r:id="rId12"/>
    <p:sldId id="759" r:id="rId13"/>
    <p:sldId id="760" r:id="rId14"/>
    <p:sldId id="761" r:id="rId15"/>
    <p:sldId id="744" r:id="rId16"/>
    <p:sldId id="764" r:id="rId17"/>
    <p:sldId id="765" r:id="rId18"/>
    <p:sldId id="766" r:id="rId19"/>
    <p:sldId id="763" r:id="rId20"/>
    <p:sldId id="754" r:id="rId21"/>
  </p:sldIdLst>
  <p:sldSz cx="9144000" cy="6858000" type="screen4x3"/>
  <p:notesSz cx="6797675" cy="9926638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CCFF"/>
    <a:srgbClr val="CCECFF"/>
    <a:srgbClr val="99CCFF"/>
    <a:srgbClr val="3238B4"/>
    <a:srgbClr val="1536C1"/>
    <a:srgbClr val="C4750C"/>
    <a:srgbClr val="C9A4E4"/>
    <a:srgbClr val="89FF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94" autoAdjust="0"/>
    <p:restoredTop sz="98487" autoAdjust="0"/>
  </p:normalViewPr>
  <p:slideViewPr>
    <p:cSldViewPr>
      <p:cViewPr varScale="1">
        <p:scale>
          <a:sx n="76" d="100"/>
          <a:sy n="76" d="100"/>
        </p:scale>
        <p:origin x="1224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EB54A88-B4D7-4DD3-932B-6E242EB4FEEB}" type="datetimeFigureOut">
              <a:rPr lang="ru-RU"/>
              <a:pPr>
                <a:defRPr/>
              </a:pPr>
              <a:t>27.10.2018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B08890A2-6E9E-44D9-89D2-782C6CD093D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5831324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D8277-604D-43F5-8A24-A988020E93E9}" type="datetimeFigureOut">
              <a:rPr lang="ru-RU"/>
              <a:pPr>
                <a:defRPr/>
              </a:pPr>
              <a:t>27.10.2018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E9B1C9-9ABC-4816-B923-1424515E74A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804584-B4EB-4B38-BCC5-325AC4F639E7}" type="datetimeFigureOut">
              <a:rPr lang="ru-RU"/>
              <a:pPr>
                <a:defRPr/>
              </a:pPr>
              <a:t>27.10.2018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6F4935-1162-473D-A3F7-A290633E7A1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8C4820-9BDC-4C1C-B794-168849E6D07C}" type="datetimeFigureOut">
              <a:rPr lang="ru-RU"/>
              <a:pPr>
                <a:defRPr/>
              </a:pPr>
              <a:t>27.10.2018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23BC2A-03F3-473E-88C2-C854AA1461D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5C6220-B690-40F1-94E2-01155454C4E3}" type="datetimeFigureOut">
              <a:rPr lang="ru-RU"/>
              <a:pPr>
                <a:defRPr/>
              </a:pPr>
              <a:t>27.10.2018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1CBBD3-CC0F-4767-A5A5-AF5189B34AC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A101C7-9188-45E9-A12C-A72D23F9DA84}" type="datetimeFigureOut">
              <a:rPr lang="ru-RU"/>
              <a:pPr>
                <a:defRPr/>
              </a:pPr>
              <a:t>27.10.2018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B5AA40-17A8-4627-A56F-8BEB702C40F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8428D1-65D5-42BE-9CE0-C1E5CF9BA18F}" type="datetimeFigureOut">
              <a:rPr lang="ru-RU"/>
              <a:pPr>
                <a:defRPr/>
              </a:pPr>
              <a:t>27.10.2018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758853-24EB-4FD4-904C-4E980B8FF96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DD49F5-919D-4CE1-B9D2-90C0576E24C8}" type="datetimeFigureOut">
              <a:rPr lang="ru-RU"/>
              <a:pPr>
                <a:defRPr/>
              </a:pPr>
              <a:t>27.10.2018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786F3F-CA8F-4886-816A-BD56DB7631D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25CC6D-6E1E-4E1C-BC62-4DA7B226A696}" type="datetimeFigureOut">
              <a:rPr lang="ru-RU"/>
              <a:pPr>
                <a:defRPr/>
              </a:pPr>
              <a:t>27.10.2018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A7A14E-B8B6-4F3A-AB53-038DBF8170D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287FB4-50FB-4565-B856-659ABB81D94E}" type="datetimeFigureOut">
              <a:rPr lang="ru-RU"/>
              <a:pPr>
                <a:defRPr/>
              </a:pPr>
              <a:t>27.10.2018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76245A-29ED-4424-B051-3B8BC16DC31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BED2A9-8486-4B4E-A86B-95ECCFD634C4}" type="datetimeFigureOut">
              <a:rPr lang="ru-RU"/>
              <a:pPr>
                <a:defRPr/>
              </a:pPr>
              <a:t>27.10.2018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B0342-BCA0-4594-95F4-F3083A5096E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FE795D-9B52-4C92-97B4-36CC44739655}" type="datetimeFigureOut">
              <a:rPr lang="ru-RU"/>
              <a:pPr>
                <a:defRPr/>
              </a:pPr>
              <a:t>27.10.2018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28EA6E-C681-400D-84BC-0882FF993F7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A2C81C5-3326-4B4F-889B-F33C4BBF769F}" type="datetimeFigureOut">
              <a:rPr lang="ru-RU"/>
              <a:pPr>
                <a:defRPr/>
              </a:pPr>
              <a:t>27.10.2018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9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90BF1C0A-E325-441A-89CF-ABDB29BAD5C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79" r:id="rId1"/>
    <p:sldLayoutId id="2147485080" r:id="rId2"/>
    <p:sldLayoutId id="2147485081" r:id="rId3"/>
    <p:sldLayoutId id="2147485082" r:id="rId4"/>
    <p:sldLayoutId id="2147485083" r:id="rId5"/>
    <p:sldLayoutId id="2147485084" r:id="rId6"/>
    <p:sldLayoutId id="2147485085" r:id="rId7"/>
    <p:sldLayoutId id="2147485086" r:id="rId8"/>
    <p:sldLayoutId id="2147485087" r:id="rId9"/>
    <p:sldLayoutId id="2147485088" r:id="rId10"/>
    <p:sldLayoutId id="2147485089" r:id="rId11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emf"/><Relationship Id="rId5" Type="http://schemas.openxmlformats.org/officeDocument/2006/relationships/image" Target="../media/image2.emf"/><Relationship Id="rId4" Type="http://schemas.openxmlformats.org/officeDocument/2006/relationships/package" Target="../embeddings/_____Microsoft_Excel1.xlsx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395288" y="2420938"/>
            <a:ext cx="8135937" cy="1655762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ru-RU" altLang="ru-RU" sz="30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Методика проверки и оценки заданий</a:t>
            </a:r>
          </a:p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ru-RU" altLang="ru-RU" sz="30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с развернутым ответом:</a:t>
            </a:r>
          </a:p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ru-RU" altLang="ru-RU" sz="30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задания 13, 14</a:t>
            </a:r>
          </a:p>
        </p:txBody>
      </p:sp>
      <p:sp>
        <p:nvSpPr>
          <p:cNvPr id="3075" name="Rectangle 2"/>
          <p:cNvSpPr txBox="1">
            <a:spLocks noChangeArrowheads="1"/>
          </p:cNvSpPr>
          <p:nvPr/>
        </p:nvSpPr>
        <p:spPr bwMode="auto">
          <a:xfrm>
            <a:off x="219075" y="63500"/>
            <a:ext cx="8137525" cy="896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ru-RU" altLang="ru-RU" sz="2800">
                <a:solidFill>
                  <a:schemeClr val="bg1"/>
                </a:solidFill>
                <a:latin typeface="Bookman Old Style" pitchFamily="18" charset="0"/>
              </a:rPr>
              <a:t>ГИА-2019  11 класс</a:t>
            </a:r>
          </a:p>
          <a:p>
            <a:pPr algn="ctr" eaLnBrk="1" hangingPunct="1"/>
            <a:r>
              <a:rPr lang="ru-RU" altLang="ru-RU" sz="2000">
                <a:solidFill>
                  <a:schemeClr val="bg1"/>
                </a:solidFill>
                <a:latin typeface="Bookman Old Style" pitchFamily="18" charset="0"/>
              </a:rPr>
              <a:t>задания с развёрнутым ответом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738188" y="1655763"/>
            <a:ext cx="7618412" cy="1069975"/>
          </a:xfrm>
          <a:prstGeom prst="rect">
            <a:avLst/>
          </a:prstGeom>
          <a:solidFill>
            <a:srgbClr val="CCE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1267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1727200"/>
            <a:ext cx="8799513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8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8200" y="2843213"/>
            <a:ext cx="8326438" cy="347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9" name="TextBox 7"/>
          <p:cNvSpPr txBox="1">
            <a:spLocks noChangeArrowheads="1"/>
          </p:cNvSpPr>
          <p:nvPr/>
        </p:nvSpPr>
        <p:spPr bwMode="auto">
          <a:xfrm>
            <a:off x="8032750" y="3213100"/>
            <a:ext cx="647700" cy="101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6000">
                <a:solidFill>
                  <a:srgbClr val="00B050"/>
                </a:solidFill>
                <a:latin typeface="Mistral" pitchFamily="66" charset="0"/>
                <a:ea typeface="Adobe Gothic Std B" pitchFamily="34" charset="-128"/>
              </a:rPr>
              <a:t>К</a:t>
            </a:r>
          </a:p>
        </p:txBody>
      </p:sp>
      <p:sp>
        <p:nvSpPr>
          <p:cNvPr id="11270" name="Rectangle 2"/>
          <p:cNvSpPr txBox="1">
            <a:spLocks noChangeArrowheads="1"/>
          </p:cNvSpPr>
          <p:nvPr/>
        </p:nvSpPr>
        <p:spPr bwMode="auto">
          <a:xfrm>
            <a:off x="219075" y="63500"/>
            <a:ext cx="8137525" cy="896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ru-RU" altLang="ru-RU" sz="2800">
                <a:solidFill>
                  <a:schemeClr val="bg1"/>
                </a:solidFill>
                <a:latin typeface="Bookman Old Style" pitchFamily="18" charset="0"/>
              </a:rPr>
              <a:t>ГИА-2019  11 класс</a:t>
            </a:r>
          </a:p>
          <a:p>
            <a:pPr algn="ctr" eaLnBrk="1" hangingPunct="1"/>
            <a:r>
              <a:rPr lang="ru-RU" altLang="ru-RU" sz="2000">
                <a:solidFill>
                  <a:schemeClr val="bg1"/>
                </a:solidFill>
                <a:latin typeface="Bookman Old Style" pitchFamily="18" charset="0"/>
              </a:rPr>
              <a:t>задания с развёрнутым ответом</a:t>
            </a:r>
          </a:p>
        </p:txBody>
      </p:sp>
      <p:sp>
        <p:nvSpPr>
          <p:cNvPr id="11271" name="Прямоугольник 2"/>
          <p:cNvSpPr>
            <a:spLocks noChangeArrowheads="1"/>
          </p:cNvSpPr>
          <p:nvPr/>
        </p:nvSpPr>
        <p:spPr bwMode="auto">
          <a:xfrm>
            <a:off x="539750" y="1077913"/>
            <a:ext cx="20716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sz="2400" b="1">
                <a:latin typeface="Times New Roman" pitchFamily="18" charset="0"/>
              </a:rPr>
              <a:t>Задание № 13</a:t>
            </a:r>
            <a:endParaRPr lang="ru-RU" altLang="ru-RU" sz="2400" b="1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8188" y="2981325"/>
            <a:ext cx="8597900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1" name="TextBox 7"/>
          <p:cNvSpPr txBox="1">
            <a:spLocks noChangeArrowheads="1"/>
          </p:cNvSpPr>
          <p:nvPr/>
        </p:nvSpPr>
        <p:spPr bwMode="auto">
          <a:xfrm>
            <a:off x="8172450" y="3860800"/>
            <a:ext cx="6477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6000">
                <a:solidFill>
                  <a:srgbClr val="00B050"/>
                </a:solidFill>
                <a:latin typeface="Mistral" pitchFamily="66" charset="0"/>
                <a:ea typeface="Adobe Gothic Std B" pitchFamily="34" charset="-128"/>
              </a:rPr>
              <a:t>К</a:t>
            </a:r>
          </a:p>
        </p:txBody>
      </p:sp>
      <p:sp>
        <p:nvSpPr>
          <p:cNvPr id="12292" name="Rectangle 2"/>
          <p:cNvSpPr txBox="1">
            <a:spLocks noChangeArrowheads="1"/>
          </p:cNvSpPr>
          <p:nvPr/>
        </p:nvSpPr>
        <p:spPr bwMode="auto">
          <a:xfrm>
            <a:off x="219075" y="63500"/>
            <a:ext cx="8137525" cy="896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ru-RU" altLang="ru-RU" sz="2800">
                <a:solidFill>
                  <a:schemeClr val="bg1"/>
                </a:solidFill>
                <a:latin typeface="Bookman Old Style" pitchFamily="18" charset="0"/>
              </a:rPr>
              <a:t>ГИА-2019  11 класс</a:t>
            </a:r>
          </a:p>
          <a:p>
            <a:pPr algn="ctr" eaLnBrk="1" hangingPunct="1"/>
            <a:r>
              <a:rPr lang="ru-RU" altLang="ru-RU" sz="2000">
                <a:solidFill>
                  <a:schemeClr val="bg1"/>
                </a:solidFill>
                <a:latin typeface="Bookman Old Style" pitchFamily="18" charset="0"/>
              </a:rPr>
              <a:t>задания с развёрнутым ответом</a:t>
            </a:r>
          </a:p>
        </p:txBody>
      </p:sp>
      <p:sp>
        <p:nvSpPr>
          <p:cNvPr id="12293" name="Прямоугольник 2"/>
          <p:cNvSpPr>
            <a:spLocks noChangeArrowheads="1"/>
          </p:cNvSpPr>
          <p:nvPr/>
        </p:nvSpPr>
        <p:spPr bwMode="auto">
          <a:xfrm>
            <a:off x="539750" y="1077913"/>
            <a:ext cx="20716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sz="2400" b="1">
                <a:latin typeface="Times New Roman" pitchFamily="18" charset="0"/>
              </a:rPr>
              <a:t>Задание № 13</a:t>
            </a:r>
            <a:endParaRPr lang="ru-RU" altLang="ru-RU" sz="2400" b="1">
              <a:latin typeface="Arial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38188" y="1655763"/>
            <a:ext cx="7618412" cy="1069975"/>
          </a:xfrm>
          <a:prstGeom prst="rect">
            <a:avLst/>
          </a:prstGeom>
          <a:solidFill>
            <a:srgbClr val="CCE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2295" name="Рисунок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8200" y="1727200"/>
            <a:ext cx="8799513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09588" y="1544638"/>
            <a:ext cx="8123237" cy="1873250"/>
          </a:xfrm>
          <a:prstGeom prst="rect">
            <a:avLst/>
          </a:prstGeom>
          <a:solidFill>
            <a:srgbClr val="CCE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3315" name="Рисунок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1579563"/>
            <a:ext cx="8231188" cy="176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Рисунок 10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8975" y="3767138"/>
            <a:ext cx="7583488" cy="246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7" name="Rectangle 8"/>
          <p:cNvSpPr>
            <a:spLocks noChangeArrowheads="1"/>
          </p:cNvSpPr>
          <p:nvPr/>
        </p:nvSpPr>
        <p:spPr bwMode="auto">
          <a:xfrm>
            <a:off x="7912100" y="6030913"/>
            <a:ext cx="7207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>
                <a:solidFill>
                  <a:srgbClr val="FF3300"/>
                </a:solidFill>
                <a:latin typeface="Arial" charset="0"/>
              </a:rPr>
              <a:t>13%</a:t>
            </a:r>
          </a:p>
        </p:txBody>
      </p:sp>
      <p:sp>
        <p:nvSpPr>
          <p:cNvPr id="13318" name="Rectangle 8"/>
          <p:cNvSpPr>
            <a:spLocks noChangeArrowheads="1"/>
          </p:cNvSpPr>
          <p:nvPr/>
        </p:nvSpPr>
        <p:spPr bwMode="auto">
          <a:xfrm>
            <a:off x="8072438" y="4818063"/>
            <a:ext cx="7207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>
                <a:solidFill>
                  <a:srgbClr val="FF3300"/>
                </a:solidFill>
                <a:latin typeface="Arial" charset="0"/>
              </a:rPr>
              <a:t>8%</a:t>
            </a:r>
          </a:p>
        </p:txBody>
      </p:sp>
      <p:sp>
        <p:nvSpPr>
          <p:cNvPr id="13319" name="Rectangle 8"/>
          <p:cNvSpPr>
            <a:spLocks noChangeArrowheads="1"/>
          </p:cNvSpPr>
          <p:nvPr/>
        </p:nvSpPr>
        <p:spPr bwMode="auto">
          <a:xfrm>
            <a:off x="8072438" y="4083050"/>
            <a:ext cx="7207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>
                <a:solidFill>
                  <a:srgbClr val="FF3300"/>
                </a:solidFill>
                <a:latin typeface="Arial" charset="0"/>
              </a:rPr>
              <a:t>5%</a:t>
            </a:r>
          </a:p>
        </p:txBody>
      </p:sp>
      <p:sp>
        <p:nvSpPr>
          <p:cNvPr id="13320" name="Rectangle 2"/>
          <p:cNvSpPr txBox="1">
            <a:spLocks noChangeArrowheads="1"/>
          </p:cNvSpPr>
          <p:nvPr/>
        </p:nvSpPr>
        <p:spPr bwMode="auto">
          <a:xfrm>
            <a:off x="219075" y="63500"/>
            <a:ext cx="8137525" cy="896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ru-RU" altLang="ru-RU" sz="2800">
                <a:solidFill>
                  <a:schemeClr val="bg1"/>
                </a:solidFill>
                <a:latin typeface="Bookman Old Style" pitchFamily="18" charset="0"/>
              </a:rPr>
              <a:t>ГИА-2019  11 класс</a:t>
            </a:r>
          </a:p>
          <a:p>
            <a:pPr algn="ctr" eaLnBrk="1" hangingPunct="1"/>
            <a:r>
              <a:rPr lang="ru-RU" altLang="ru-RU" sz="2000">
                <a:solidFill>
                  <a:schemeClr val="bg1"/>
                </a:solidFill>
                <a:latin typeface="Bookman Old Style" pitchFamily="18" charset="0"/>
              </a:rPr>
              <a:t>задания с развёрнутым ответом</a:t>
            </a:r>
          </a:p>
        </p:txBody>
      </p:sp>
      <p:sp>
        <p:nvSpPr>
          <p:cNvPr id="13321" name="Прямоугольник 2"/>
          <p:cNvSpPr>
            <a:spLocks noChangeArrowheads="1"/>
          </p:cNvSpPr>
          <p:nvPr/>
        </p:nvSpPr>
        <p:spPr bwMode="auto">
          <a:xfrm>
            <a:off x="539750" y="1077913"/>
            <a:ext cx="20732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sz="2400" b="1">
                <a:latin typeface="Times New Roman" pitchFamily="18" charset="0"/>
              </a:rPr>
              <a:t>Задание № 14</a:t>
            </a:r>
            <a:endParaRPr lang="ru-RU" altLang="ru-RU" sz="2400" b="1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42975" y="3509963"/>
            <a:ext cx="7256463" cy="293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92863" y="3643313"/>
            <a:ext cx="1785937" cy="2443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0" name="Rectangle 8"/>
          <p:cNvSpPr>
            <a:spLocks noChangeArrowheads="1"/>
          </p:cNvSpPr>
          <p:nvPr/>
        </p:nvSpPr>
        <p:spPr bwMode="auto">
          <a:xfrm>
            <a:off x="7912100" y="6051550"/>
            <a:ext cx="7207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>
                <a:solidFill>
                  <a:srgbClr val="FF3300"/>
                </a:solidFill>
                <a:latin typeface="Arial" charset="0"/>
              </a:rPr>
              <a:t>13%</a:t>
            </a:r>
          </a:p>
        </p:txBody>
      </p:sp>
      <p:sp>
        <p:nvSpPr>
          <p:cNvPr id="14341" name="TextBox 8"/>
          <p:cNvSpPr txBox="1">
            <a:spLocks noChangeArrowheads="1"/>
          </p:cNvSpPr>
          <p:nvPr/>
        </p:nvSpPr>
        <p:spPr bwMode="auto">
          <a:xfrm>
            <a:off x="8178800" y="3438525"/>
            <a:ext cx="647700" cy="101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6000">
                <a:solidFill>
                  <a:srgbClr val="00B050"/>
                </a:solidFill>
                <a:latin typeface="Mistral" pitchFamily="66" charset="0"/>
                <a:ea typeface="Adobe Gothic Std B" pitchFamily="34" charset="-128"/>
              </a:rPr>
              <a:t>К</a:t>
            </a:r>
          </a:p>
        </p:txBody>
      </p:sp>
      <p:sp>
        <p:nvSpPr>
          <p:cNvPr id="14342" name="Rectangle 2"/>
          <p:cNvSpPr txBox="1">
            <a:spLocks noChangeArrowheads="1"/>
          </p:cNvSpPr>
          <p:nvPr/>
        </p:nvSpPr>
        <p:spPr bwMode="auto">
          <a:xfrm>
            <a:off x="219075" y="63500"/>
            <a:ext cx="8137525" cy="896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ru-RU" altLang="ru-RU" sz="2800">
                <a:solidFill>
                  <a:schemeClr val="bg1"/>
                </a:solidFill>
                <a:latin typeface="Bookman Old Style" pitchFamily="18" charset="0"/>
              </a:rPr>
              <a:t>ГИА-2019  11 класс</a:t>
            </a:r>
          </a:p>
          <a:p>
            <a:pPr algn="ctr" eaLnBrk="1" hangingPunct="1"/>
            <a:r>
              <a:rPr lang="ru-RU" altLang="ru-RU" sz="2000">
                <a:solidFill>
                  <a:schemeClr val="bg1"/>
                </a:solidFill>
                <a:latin typeface="Bookman Old Style" pitchFamily="18" charset="0"/>
              </a:rPr>
              <a:t>задания с развёрнутым ответом</a:t>
            </a:r>
          </a:p>
        </p:txBody>
      </p:sp>
      <p:sp>
        <p:nvSpPr>
          <p:cNvPr id="14343" name="Прямоугольник 2"/>
          <p:cNvSpPr>
            <a:spLocks noChangeArrowheads="1"/>
          </p:cNvSpPr>
          <p:nvPr/>
        </p:nvSpPr>
        <p:spPr bwMode="auto">
          <a:xfrm>
            <a:off x="539750" y="1077913"/>
            <a:ext cx="20732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sz="2400" b="1">
                <a:latin typeface="Times New Roman" pitchFamily="18" charset="0"/>
              </a:rPr>
              <a:t>Задание № 14</a:t>
            </a:r>
            <a:endParaRPr lang="ru-RU" altLang="ru-RU" sz="2400" b="1">
              <a:latin typeface="Arial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09588" y="1544638"/>
            <a:ext cx="8123237" cy="1873250"/>
          </a:xfrm>
          <a:prstGeom prst="rect">
            <a:avLst/>
          </a:prstGeom>
          <a:solidFill>
            <a:srgbClr val="CCE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4345" name="Рисунок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9750" y="1579563"/>
            <a:ext cx="8231188" cy="176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2625" y="3744913"/>
            <a:ext cx="8102600" cy="204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Rectangle 8"/>
          <p:cNvSpPr>
            <a:spLocks noChangeArrowheads="1"/>
          </p:cNvSpPr>
          <p:nvPr/>
        </p:nvSpPr>
        <p:spPr bwMode="auto">
          <a:xfrm>
            <a:off x="7912100" y="6026150"/>
            <a:ext cx="7207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>
                <a:solidFill>
                  <a:srgbClr val="FF3300"/>
                </a:solidFill>
                <a:latin typeface="Arial" charset="0"/>
              </a:rPr>
              <a:t>13%</a:t>
            </a:r>
          </a:p>
        </p:txBody>
      </p:sp>
      <p:sp>
        <p:nvSpPr>
          <p:cNvPr id="15364" name="TextBox 7"/>
          <p:cNvSpPr txBox="1">
            <a:spLocks noChangeArrowheads="1"/>
          </p:cNvSpPr>
          <p:nvPr/>
        </p:nvSpPr>
        <p:spPr bwMode="auto">
          <a:xfrm>
            <a:off x="8137525" y="3382963"/>
            <a:ext cx="647700" cy="101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6000">
                <a:solidFill>
                  <a:srgbClr val="00B050"/>
                </a:solidFill>
                <a:latin typeface="Mistral" pitchFamily="66" charset="0"/>
                <a:ea typeface="Adobe Gothic Std B" pitchFamily="34" charset="-128"/>
              </a:rPr>
              <a:t>К</a:t>
            </a:r>
          </a:p>
        </p:txBody>
      </p:sp>
      <p:sp>
        <p:nvSpPr>
          <p:cNvPr id="15365" name="Rectangle 2"/>
          <p:cNvSpPr txBox="1">
            <a:spLocks noChangeArrowheads="1"/>
          </p:cNvSpPr>
          <p:nvPr/>
        </p:nvSpPr>
        <p:spPr bwMode="auto">
          <a:xfrm>
            <a:off x="219075" y="63500"/>
            <a:ext cx="8137525" cy="896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ru-RU" altLang="ru-RU" sz="2800">
                <a:solidFill>
                  <a:schemeClr val="bg1"/>
                </a:solidFill>
                <a:latin typeface="Bookman Old Style" pitchFamily="18" charset="0"/>
              </a:rPr>
              <a:t>ГИА-2019  11 класс</a:t>
            </a:r>
          </a:p>
          <a:p>
            <a:pPr algn="ctr" eaLnBrk="1" hangingPunct="1"/>
            <a:r>
              <a:rPr lang="ru-RU" altLang="ru-RU" sz="2000">
                <a:solidFill>
                  <a:schemeClr val="bg1"/>
                </a:solidFill>
                <a:latin typeface="Bookman Old Style" pitchFamily="18" charset="0"/>
              </a:rPr>
              <a:t>задания с развёрнутым ответом</a:t>
            </a:r>
          </a:p>
        </p:txBody>
      </p:sp>
      <p:sp>
        <p:nvSpPr>
          <p:cNvPr id="15366" name="Прямоугольник 2"/>
          <p:cNvSpPr>
            <a:spLocks noChangeArrowheads="1"/>
          </p:cNvSpPr>
          <p:nvPr/>
        </p:nvSpPr>
        <p:spPr bwMode="auto">
          <a:xfrm>
            <a:off x="539750" y="1077913"/>
            <a:ext cx="20732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sz="2400" b="1">
                <a:latin typeface="Times New Roman" pitchFamily="18" charset="0"/>
              </a:rPr>
              <a:t>Задание № 14</a:t>
            </a:r>
            <a:endParaRPr lang="ru-RU" altLang="ru-RU" sz="2400" b="1">
              <a:latin typeface="Arial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09588" y="1544638"/>
            <a:ext cx="8123237" cy="1873250"/>
          </a:xfrm>
          <a:prstGeom prst="rect">
            <a:avLst/>
          </a:prstGeom>
          <a:solidFill>
            <a:srgbClr val="CCE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5368" name="Рисунок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9750" y="1579563"/>
            <a:ext cx="8231188" cy="176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Box 1"/>
          <p:cNvSpPr txBox="1">
            <a:spLocks noChangeArrowheads="1"/>
          </p:cNvSpPr>
          <p:nvPr/>
        </p:nvSpPr>
        <p:spPr bwMode="auto">
          <a:xfrm>
            <a:off x="684213" y="1495425"/>
            <a:ext cx="748823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b="1"/>
              <a:t>Пример </a:t>
            </a:r>
            <a:r>
              <a:rPr lang="en-US" altLang="ru-RU" b="1"/>
              <a:t>“</a:t>
            </a:r>
            <a:r>
              <a:rPr lang="ru-RU" altLang="ru-RU" b="1"/>
              <a:t>раскладывания по полочкам</a:t>
            </a:r>
            <a:r>
              <a:rPr lang="en-US" altLang="ru-RU" b="1"/>
              <a:t>”</a:t>
            </a:r>
            <a:r>
              <a:rPr lang="ru-RU" altLang="ru-RU" b="1"/>
              <a:t> задания № 14</a:t>
            </a:r>
          </a:p>
          <a:p>
            <a:pPr algn="ctr" eaLnBrk="1" hangingPunct="1"/>
            <a:r>
              <a:rPr lang="ru-RU" altLang="ru-RU" b="1"/>
              <a:t>(возможное обобщение)</a:t>
            </a:r>
          </a:p>
        </p:txBody>
      </p:sp>
      <p:sp>
        <p:nvSpPr>
          <p:cNvPr id="16387" name="TextBox 3"/>
          <p:cNvSpPr txBox="1">
            <a:spLocks noChangeArrowheads="1"/>
          </p:cNvSpPr>
          <p:nvPr/>
        </p:nvSpPr>
        <p:spPr bwMode="auto">
          <a:xfrm>
            <a:off x="1116013" y="2938463"/>
            <a:ext cx="194468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>
                <a:solidFill>
                  <a:srgbClr val="0070C0"/>
                </a:solidFill>
                <a:latin typeface="Arial" charset="0"/>
              </a:rPr>
              <a:t>- т. и пр.</a:t>
            </a:r>
          </a:p>
        </p:txBody>
      </p:sp>
      <p:sp>
        <p:nvSpPr>
          <p:cNvPr id="16388" name="TextBox 10"/>
          <p:cNvSpPr txBox="1">
            <a:spLocks noChangeArrowheads="1"/>
          </p:cNvSpPr>
          <p:nvPr/>
        </p:nvSpPr>
        <p:spPr bwMode="auto">
          <a:xfrm>
            <a:off x="1116013" y="3333750"/>
            <a:ext cx="19446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b="1" u="sng">
                <a:latin typeface="Arial" charset="0"/>
              </a:rPr>
              <a:t>- т. и пл.</a:t>
            </a:r>
          </a:p>
        </p:txBody>
      </p:sp>
      <p:sp>
        <p:nvSpPr>
          <p:cNvPr id="16389" name="TextBox 11"/>
          <p:cNvSpPr txBox="1">
            <a:spLocks noChangeArrowheads="1"/>
          </p:cNvSpPr>
          <p:nvPr/>
        </p:nvSpPr>
        <p:spPr bwMode="auto">
          <a:xfrm>
            <a:off x="1116013" y="3746500"/>
            <a:ext cx="19446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>
                <a:latin typeface="Arial" charset="0"/>
              </a:rPr>
              <a:t>- пр. и пр.</a:t>
            </a:r>
          </a:p>
        </p:txBody>
      </p:sp>
      <p:sp>
        <p:nvSpPr>
          <p:cNvPr id="16390" name="TextBox 12"/>
          <p:cNvSpPr txBox="1">
            <a:spLocks noChangeArrowheads="1"/>
          </p:cNvSpPr>
          <p:nvPr/>
        </p:nvSpPr>
        <p:spPr bwMode="auto">
          <a:xfrm>
            <a:off x="1116013" y="4159250"/>
            <a:ext cx="19446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>
                <a:latin typeface="Arial" charset="0"/>
              </a:rPr>
              <a:t>- пр. и пл.</a:t>
            </a:r>
          </a:p>
        </p:txBody>
      </p:sp>
      <p:sp>
        <p:nvSpPr>
          <p:cNvPr id="16391" name="TextBox 13"/>
          <p:cNvSpPr txBox="1">
            <a:spLocks noChangeArrowheads="1"/>
          </p:cNvSpPr>
          <p:nvPr/>
        </p:nvSpPr>
        <p:spPr bwMode="auto">
          <a:xfrm>
            <a:off x="1116013" y="4572000"/>
            <a:ext cx="19446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>
                <a:latin typeface="Arial" charset="0"/>
              </a:rPr>
              <a:t>- пл. и пл.</a:t>
            </a:r>
          </a:p>
        </p:txBody>
      </p:sp>
      <p:sp>
        <p:nvSpPr>
          <p:cNvPr id="16392" name="TextBox 14"/>
          <p:cNvSpPr txBox="1">
            <a:spLocks noChangeArrowheads="1"/>
          </p:cNvSpPr>
          <p:nvPr/>
        </p:nvSpPr>
        <p:spPr bwMode="auto">
          <a:xfrm>
            <a:off x="3617913" y="3149600"/>
            <a:ext cx="19431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b="1" u="sng">
                <a:latin typeface="Arial" charset="0"/>
              </a:rPr>
              <a:t>- пр. и пр.</a:t>
            </a:r>
          </a:p>
        </p:txBody>
      </p:sp>
      <p:sp>
        <p:nvSpPr>
          <p:cNvPr id="16393" name="TextBox 15"/>
          <p:cNvSpPr txBox="1">
            <a:spLocks noChangeArrowheads="1"/>
          </p:cNvSpPr>
          <p:nvPr/>
        </p:nvSpPr>
        <p:spPr bwMode="auto">
          <a:xfrm>
            <a:off x="3617913" y="3562350"/>
            <a:ext cx="19431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>
                <a:latin typeface="Arial" charset="0"/>
              </a:rPr>
              <a:t>- пр. и пл.</a:t>
            </a:r>
          </a:p>
        </p:txBody>
      </p:sp>
      <p:sp>
        <p:nvSpPr>
          <p:cNvPr id="16394" name="TextBox 16"/>
          <p:cNvSpPr txBox="1">
            <a:spLocks noChangeArrowheads="1"/>
          </p:cNvSpPr>
          <p:nvPr/>
        </p:nvSpPr>
        <p:spPr bwMode="auto">
          <a:xfrm>
            <a:off x="3617913" y="3975100"/>
            <a:ext cx="19431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>
                <a:latin typeface="Arial" charset="0"/>
              </a:rPr>
              <a:t>- пл. и пл.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977900" y="2460625"/>
            <a:ext cx="6913563" cy="431800"/>
          </a:xfrm>
          <a:prstGeom prst="rect">
            <a:avLst/>
          </a:prstGeom>
          <a:solidFill>
            <a:srgbClr val="CC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396" name="TextBox 2"/>
          <p:cNvSpPr txBox="1">
            <a:spLocks noChangeArrowheads="1"/>
          </p:cNvSpPr>
          <p:nvPr/>
        </p:nvSpPr>
        <p:spPr bwMode="auto">
          <a:xfrm>
            <a:off x="1174750" y="2487613"/>
            <a:ext cx="151288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b="1">
                <a:latin typeface="Arial" charset="0"/>
              </a:rPr>
              <a:t>Расстояние</a:t>
            </a:r>
          </a:p>
        </p:txBody>
      </p:sp>
      <p:sp>
        <p:nvSpPr>
          <p:cNvPr id="16397" name="TextBox 7"/>
          <p:cNvSpPr txBox="1">
            <a:spLocks noChangeArrowheads="1"/>
          </p:cNvSpPr>
          <p:nvPr/>
        </p:nvSpPr>
        <p:spPr bwMode="auto">
          <a:xfrm>
            <a:off x="6089650" y="2493963"/>
            <a:ext cx="15113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b="1">
                <a:latin typeface="Arial" charset="0"/>
              </a:rPr>
              <a:t>Сечение</a:t>
            </a:r>
          </a:p>
        </p:txBody>
      </p:sp>
      <p:sp>
        <p:nvSpPr>
          <p:cNvPr id="16398" name="TextBox 8"/>
          <p:cNvSpPr txBox="1">
            <a:spLocks noChangeArrowheads="1"/>
          </p:cNvSpPr>
          <p:nvPr/>
        </p:nvSpPr>
        <p:spPr bwMode="auto">
          <a:xfrm>
            <a:off x="3821113" y="2487613"/>
            <a:ext cx="151288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b="1">
                <a:latin typeface="Arial" charset="0"/>
              </a:rPr>
              <a:t>Угол</a:t>
            </a:r>
          </a:p>
        </p:txBody>
      </p:sp>
      <p:sp>
        <p:nvSpPr>
          <p:cNvPr id="16399" name="TextBox 18"/>
          <p:cNvSpPr txBox="1">
            <a:spLocks noChangeArrowheads="1"/>
          </p:cNvSpPr>
          <p:nvPr/>
        </p:nvSpPr>
        <p:spPr bwMode="auto">
          <a:xfrm>
            <a:off x="6084888" y="2938463"/>
            <a:ext cx="19431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>
                <a:latin typeface="Arial" charset="0"/>
              </a:rPr>
              <a:t>- 3 т.</a:t>
            </a:r>
          </a:p>
        </p:txBody>
      </p:sp>
      <p:sp>
        <p:nvSpPr>
          <p:cNvPr id="16400" name="TextBox 19"/>
          <p:cNvSpPr txBox="1">
            <a:spLocks noChangeArrowheads="1"/>
          </p:cNvSpPr>
          <p:nvPr/>
        </p:nvSpPr>
        <p:spPr bwMode="auto">
          <a:xfrm>
            <a:off x="6084888" y="3333750"/>
            <a:ext cx="19431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>
                <a:latin typeface="Arial" charset="0"/>
              </a:rPr>
              <a:t>- 2 т., </a:t>
            </a:r>
            <a:r>
              <a:rPr lang="en-US" altLang="ru-RU">
                <a:latin typeface="Arial" charset="0"/>
              </a:rPr>
              <a:t>II </a:t>
            </a:r>
            <a:r>
              <a:rPr lang="ru-RU" altLang="ru-RU">
                <a:latin typeface="Arial" charset="0"/>
              </a:rPr>
              <a:t> пр.</a:t>
            </a:r>
          </a:p>
        </p:txBody>
      </p:sp>
      <p:sp>
        <p:nvSpPr>
          <p:cNvPr id="16401" name="TextBox 20"/>
          <p:cNvSpPr txBox="1">
            <a:spLocks noChangeArrowheads="1"/>
          </p:cNvSpPr>
          <p:nvPr/>
        </p:nvSpPr>
        <p:spPr bwMode="auto">
          <a:xfrm>
            <a:off x="6084888" y="3746500"/>
            <a:ext cx="19431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>
                <a:latin typeface="Arial" charset="0"/>
              </a:rPr>
              <a:t>- 2 т., </a:t>
            </a:r>
            <a:r>
              <a:rPr lang="ru-RU" altLang="ru-RU" u="sng">
                <a:latin typeface="Arial" charset="0"/>
              </a:rPr>
              <a:t> </a:t>
            </a:r>
            <a:r>
              <a:rPr lang="en-US" altLang="ru-RU" u="sng">
                <a:latin typeface="Arial" charset="0"/>
              </a:rPr>
              <a:t>I </a:t>
            </a:r>
            <a:r>
              <a:rPr lang="ru-RU" altLang="ru-RU">
                <a:latin typeface="Arial" charset="0"/>
              </a:rPr>
              <a:t>  пр.</a:t>
            </a:r>
          </a:p>
        </p:txBody>
      </p:sp>
      <p:sp>
        <p:nvSpPr>
          <p:cNvPr id="16402" name="TextBox 21"/>
          <p:cNvSpPr txBox="1">
            <a:spLocks noChangeArrowheads="1"/>
          </p:cNvSpPr>
          <p:nvPr/>
        </p:nvSpPr>
        <p:spPr bwMode="auto">
          <a:xfrm>
            <a:off x="6084888" y="4159250"/>
            <a:ext cx="19431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>
                <a:latin typeface="Arial" charset="0"/>
              </a:rPr>
              <a:t>- 1 т.,  </a:t>
            </a:r>
            <a:r>
              <a:rPr lang="en-US" altLang="ru-RU">
                <a:latin typeface="Arial" charset="0"/>
              </a:rPr>
              <a:t>II</a:t>
            </a:r>
            <a:r>
              <a:rPr lang="ru-RU" altLang="ru-RU">
                <a:latin typeface="Arial" charset="0"/>
              </a:rPr>
              <a:t>  пл.</a:t>
            </a:r>
          </a:p>
        </p:txBody>
      </p:sp>
      <p:sp>
        <p:nvSpPr>
          <p:cNvPr id="16403" name="TextBox 22"/>
          <p:cNvSpPr txBox="1">
            <a:spLocks noChangeArrowheads="1"/>
          </p:cNvSpPr>
          <p:nvPr/>
        </p:nvSpPr>
        <p:spPr bwMode="auto">
          <a:xfrm>
            <a:off x="6084888" y="4572000"/>
            <a:ext cx="19431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>
                <a:latin typeface="Arial" charset="0"/>
              </a:rPr>
              <a:t>- 1 т., </a:t>
            </a:r>
            <a:r>
              <a:rPr lang="ru-RU" altLang="ru-RU" u="sng">
                <a:latin typeface="Arial" charset="0"/>
              </a:rPr>
              <a:t> </a:t>
            </a:r>
            <a:r>
              <a:rPr lang="en-US" altLang="ru-RU" u="sng">
                <a:latin typeface="Arial" charset="0"/>
              </a:rPr>
              <a:t>I</a:t>
            </a:r>
            <a:r>
              <a:rPr lang="ru-RU" altLang="ru-RU" u="sng">
                <a:latin typeface="Arial" charset="0"/>
              </a:rPr>
              <a:t> </a:t>
            </a:r>
            <a:r>
              <a:rPr lang="ru-RU" altLang="ru-RU">
                <a:latin typeface="Arial" charset="0"/>
              </a:rPr>
              <a:t>  пл.</a:t>
            </a:r>
          </a:p>
        </p:txBody>
      </p:sp>
      <p:sp>
        <p:nvSpPr>
          <p:cNvPr id="16404" name="TextBox 5"/>
          <p:cNvSpPr txBox="1">
            <a:spLocks noChangeArrowheads="1"/>
          </p:cNvSpPr>
          <p:nvPr/>
        </p:nvSpPr>
        <p:spPr bwMode="auto">
          <a:xfrm>
            <a:off x="833438" y="5516563"/>
            <a:ext cx="7488237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1600" u="sng">
                <a:latin typeface="Arial" charset="0"/>
              </a:rPr>
              <a:t>Замечание:</a:t>
            </a:r>
            <a:r>
              <a:rPr lang="ru-RU" altLang="ru-RU" sz="1600">
                <a:latin typeface="Arial" charset="0"/>
              </a:rPr>
              <a:t> в Задании № 14 дан многогранник или тело вращения</a:t>
            </a:r>
          </a:p>
        </p:txBody>
      </p:sp>
      <p:sp>
        <p:nvSpPr>
          <p:cNvPr id="16405" name="Rectangle 2"/>
          <p:cNvSpPr txBox="1">
            <a:spLocks noChangeArrowheads="1"/>
          </p:cNvSpPr>
          <p:nvPr/>
        </p:nvSpPr>
        <p:spPr bwMode="auto">
          <a:xfrm>
            <a:off x="219075" y="63500"/>
            <a:ext cx="8137525" cy="896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ru-RU" altLang="ru-RU" sz="2800">
                <a:solidFill>
                  <a:schemeClr val="bg1"/>
                </a:solidFill>
                <a:latin typeface="Bookman Old Style" pitchFamily="18" charset="0"/>
              </a:rPr>
              <a:t>ГИА-2019  11 класс</a:t>
            </a:r>
          </a:p>
          <a:p>
            <a:pPr algn="ctr" eaLnBrk="1" hangingPunct="1"/>
            <a:r>
              <a:rPr lang="ru-RU" altLang="ru-RU" sz="2000">
                <a:solidFill>
                  <a:schemeClr val="bg1"/>
                </a:solidFill>
                <a:latin typeface="Bookman Old Style" pitchFamily="18" charset="0"/>
              </a:rPr>
              <a:t>задания с развёрнутым ответом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1813" y="1558925"/>
            <a:ext cx="5486400" cy="2316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Рисунок 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13025" y="3895725"/>
            <a:ext cx="5508625" cy="249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2" name="Rectangle 2"/>
          <p:cNvSpPr txBox="1">
            <a:spLocks noChangeArrowheads="1"/>
          </p:cNvSpPr>
          <p:nvPr/>
        </p:nvSpPr>
        <p:spPr bwMode="auto">
          <a:xfrm>
            <a:off x="219075" y="63500"/>
            <a:ext cx="8137525" cy="896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ru-RU" altLang="ru-RU" sz="2800">
                <a:solidFill>
                  <a:schemeClr val="bg1"/>
                </a:solidFill>
                <a:latin typeface="Bookman Old Style" pitchFamily="18" charset="0"/>
              </a:rPr>
              <a:t>ГИА-2019  11 класс</a:t>
            </a:r>
          </a:p>
          <a:p>
            <a:pPr algn="ctr" eaLnBrk="1" hangingPunct="1"/>
            <a:r>
              <a:rPr lang="ru-RU" altLang="ru-RU" sz="2000">
                <a:solidFill>
                  <a:schemeClr val="bg1"/>
                </a:solidFill>
                <a:latin typeface="Bookman Old Style" pitchFamily="18" charset="0"/>
              </a:rPr>
              <a:t>задания с развёрнутым ответом</a:t>
            </a:r>
          </a:p>
        </p:txBody>
      </p:sp>
      <p:sp>
        <p:nvSpPr>
          <p:cNvPr id="17413" name="Прямоугольник 2"/>
          <p:cNvSpPr>
            <a:spLocks noChangeArrowheads="1"/>
          </p:cNvSpPr>
          <p:nvPr/>
        </p:nvSpPr>
        <p:spPr bwMode="auto">
          <a:xfrm>
            <a:off x="539750" y="1077913"/>
            <a:ext cx="20732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sz="2400" b="1">
                <a:latin typeface="Times New Roman" pitchFamily="18" charset="0"/>
              </a:rPr>
              <a:t>Задание № 14</a:t>
            </a:r>
            <a:endParaRPr lang="ru-RU" altLang="ru-RU" sz="2400" b="1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1539875"/>
            <a:ext cx="5962650" cy="227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Рисунок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95538" y="4017963"/>
            <a:ext cx="5957887" cy="237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6" name="Rectangle 2"/>
          <p:cNvSpPr txBox="1">
            <a:spLocks noChangeArrowheads="1"/>
          </p:cNvSpPr>
          <p:nvPr/>
        </p:nvSpPr>
        <p:spPr bwMode="auto">
          <a:xfrm>
            <a:off x="219075" y="63500"/>
            <a:ext cx="8137525" cy="896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ru-RU" altLang="ru-RU" sz="2800">
                <a:solidFill>
                  <a:schemeClr val="bg1"/>
                </a:solidFill>
                <a:latin typeface="Bookman Old Style" pitchFamily="18" charset="0"/>
              </a:rPr>
              <a:t>ГИА-2019  11 класс</a:t>
            </a:r>
          </a:p>
          <a:p>
            <a:pPr algn="ctr" eaLnBrk="1" hangingPunct="1"/>
            <a:r>
              <a:rPr lang="ru-RU" altLang="ru-RU" sz="2000">
                <a:solidFill>
                  <a:schemeClr val="bg1"/>
                </a:solidFill>
                <a:latin typeface="Bookman Old Style" pitchFamily="18" charset="0"/>
              </a:rPr>
              <a:t>задания с развёрнутым ответом</a:t>
            </a:r>
          </a:p>
        </p:txBody>
      </p:sp>
      <p:sp>
        <p:nvSpPr>
          <p:cNvPr id="18437" name="Прямоугольник 2"/>
          <p:cNvSpPr>
            <a:spLocks noChangeArrowheads="1"/>
          </p:cNvSpPr>
          <p:nvPr/>
        </p:nvSpPr>
        <p:spPr bwMode="auto">
          <a:xfrm>
            <a:off x="539750" y="1077913"/>
            <a:ext cx="20732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sz="2400" b="1">
                <a:latin typeface="Times New Roman" pitchFamily="18" charset="0"/>
              </a:rPr>
              <a:t>Задание № 14</a:t>
            </a:r>
            <a:endParaRPr lang="ru-RU" altLang="ru-RU" sz="2400" b="1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2288" y="1539875"/>
            <a:ext cx="5434012" cy="2227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Рисунок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32063" y="3860800"/>
            <a:ext cx="5824537" cy="257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0" name="Rectangle 2"/>
          <p:cNvSpPr txBox="1">
            <a:spLocks noChangeArrowheads="1"/>
          </p:cNvSpPr>
          <p:nvPr/>
        </p:nvSpPr>
        <p:spPr bwMode="auto">
          <a:xfrm>
            <a:off x="219075" y="63500"/>
            <a:ext cx="8137525" cy="896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ru-RU" altLang="ru-RU" sz="2800">
                <a:solidFill>
                  <a:schemeClr val="bg1"/>
                </a:solidFill>
                <a:latin typeface="Bookman Old Style" pitchFamily="18" charset="0"/>
              </a:rPr>
              <a:t>ГИА-2019  11 класс</a:t>
            </a:r>
          </a:p>
          <a:p>
            <a:pPr algn="ctr" eaLnBrk="1" hangingPunct="1"/>
            <a:r>
              <a:rPr lang="ru-RU" altLang="ru-RU" sz="2000">
                <a:solidFill>
                  <a:schemeClr val="bg1"/>
                </a:solidFill>
                <a:latin typeface="Bookman Old Style" pitchFamily="18" charset="0"/>
              </a:rPr>
              <a:t>задания с развёрнутым ответом</a:t>
            </a:r>
          </a:p>
        </p:txBody>
      </p:sp>
      <p:sp>
        <p:nvSpPr>
          <p:cNvPr id="19461" name="Прямоугольник 2"/>
          <p:cNvSpPr>
            <a:spLocks noChangeArrowheads="1"/>
          </p:cNvSpPr>
          <p:nvPr/>
        </p:nvSpPr>
        <p:spPr bwMode="auto">
          <a:xfrm>
            <a:off x="539750" y="1077913"/>
            <a:ext cx="20732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sz="2400" b="1">
                <a:latin typeface="Times New Roman" pitchFamily="18" charset="0"/>
              </a:rPr>
              <a:t>Задание № 14</a:t>
            </a:r>
            <a:endParaRPr lang="ru-RU" altLang="ru-RU" sz="2400" b="1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Рисунок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2193925"/>
            <a:ext cx="7778750" cy="364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TextBox 23"/>
          <p:cNvSpPr txBox="1">
            <a:spLocks noChangeArrowheads="1"/>
          </p:cNvSpPr>
          <p:nvPr/>
        </p:nvSpPr>
        <p:spPr bwMode="auto">
          <a:xfrm>
            <a:off x="511175" y="1611313"/>
            <a:ext cx="583247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b="1">
                <a:latin typeface="Arial" charset="0"/>
                <a:cs typeface="Arial" charset="0"/>
              </a:rPr>
              <a:t>Расстояние между скрещивающимися прямыми</a:t>
            </a:r>
          </a:p>
        </p:txBody>
      </p:sp>
      <p:sp>
        <p:nvSpPr>
          <p:cNvPr id="20484" name="Rectangle 2"/>
          <p:cNvSpPr txBox="1">
            <a:spLocks noChangeArrowheads="1"/>
          </p:cNvSpPr>
          <p:nvPr/>
        </p:nvSpPr>
        <p:spPr bwMode="auto">
          <a:xfrm>
            <a:off x="219075" y="63500"/>
            <a:ext cx="8137525" cy="896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ru-RU" altLang="ru-RU" sz="2800">
                <a:solidFill>
                  <a:schemeClr val="bg1"/>
                </a:solidFill>
                <a:latin typeface="Bookman Old Style" pitchFamily="18" charset="0"/>
              </a:rPr>
              <a:t>ГИА-2019  11 класс</a:t>
            </a:r>
          </a:p>
          <a:p>
            <a:pPr algn="ctr" eaLnBrk="1" hangingPunct="1"/>
            <a:r>
              <a:rPr lang="ru-RU" altLang="ru-RU" sz="2000">
                <a:solidFill>
                  <a:schemeClr val="bg1"/>
                </a:solidFill>
                <a:latin typeface="Bookman Old Style" pitchFamily="18" charset="0"/>
              </a:rPr>
              <a:t>задания с развёрнутым ответом</a:t>
            </a:r>
          </a:p>
        </p:txBody>
      </p:sp>
      <p:sp>
        <p:nvSpPr>
          <p:cNvPr id="20485" name="Прямоугольник 2"/>
          <p:cNvSpPr>
            <a:spLocks noChangeArrowheads="1"/>
          </p:cNvSpPr>
          <p:nvPr/>
        </p:nvSpPr>
        <p:spPr bwMode="auto">
          <a:xfrm>
            <a:off x="539750" y="1077913"/>
            <a:ext cx="20732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sz="2400" b="1">
                <a:latin typeface="Times New Roman" pitchFamily="18" charset="0"/>
              </a:rPr>
              <a:t>Задание № 14</a:t>
            </a:r>
            <a:endParaRPr lang="ru-RU" altLang="ru-RU" sz="2400" b="1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Прямоугольник 6"/>
          <p:cNvSpPr>
            <a:spLocks noChangeArrowheads="1"/>
          </p:cNvSpPr>
          <p:nvPr/>
        </p:nvSpPr>
        <p:spPr bwMode="auto">
          <a:xfrm>
            <a:off x="723900" y="1103313"/>
            <a:ext cx="76327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2800" b="1">
                <a:solidFill>
                  <a:srgbClr val="000000"/>
                </a:solidFill>
                <a:latin typeface="Arial" charset="0"/>
              </a:rPr>
              <a:t>Сводные данные о результатах ЕГЭ-2018</a:t>
            </a:r>
            <a:r>
              <a:rPr lang="ru-RU" altLang="ru-RU" sz="2800">
                <a:latin typeface="Arial" charset="0"/>
              </a:rPr>
              <a:t> </a:t>
            </a:r>
          </a:p>
        </p:txBody>
      </p:sp>
      <p:graphicFrame>
        <p:nvGraphicFramePr>
          <p:cNvPr id="1026" name="Объект 5"/>
          <p:cNvGraphicFramePr>
            <a:graphicFrameLocks noChangeAspect="1"/>
          </p:cNvGraphicFramePr>
          <p:nvPr/>
        </p:nvGraphicFramePr>
        <p:xfrm>
          <a:off x="539750" y="2076450"/>
          <a:ext cx="3529013" cy="3976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Лист" r:id="rId4" imgW="2400406" imgH="2705105" progId="Excel.Sheet.12">
                  <p:embed/>
                </p:oleObj>
              </mc:Choice>
              <mc:Fallback>
                <p:oleObj name="Лист" r:id="rId4" imgW="2400406" imgH="2705105" progId="Excel.Sheet.12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2076450"/>
                        <a:ext cx="3529013" cy="39766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758825" y="1608138"/>
          <a:ext cx="7200900" cy="568325"/>
        </p:xfrm>
        <a:graphic>
          <a:graphicData uri="http://schemas.openxmlformats.org/drawingml/2006/table">
            <a:tbl>
              <a:tblPr/>
              <a:tblGrid>
                <a:gridCol w="7200900">
                  <a:extLst>
                    <a:ext uri="{9D8B030D-6E8A-4147-A177-3AD203B41FA5}"/>
                  </a:extLst>
                </a:gridCol>
              </a:tblGrid>
              <a:tr h="314677"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Математика </a:t>
                      </a:r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профильная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3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/>
                </a:extLst>
              </a:tr>
              <a:tr h="253648">
                <a:tc>
                  <a:txBody>
                    <a:bodyPr/>
                    <a:lstStyle/>
                    <a:p>
                      <a:pPr algn="ctr" rtl="0" fontAlgn="t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36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1031" name="Rectangle 2"/>
          <p:cNvSpPr txBox="1">
            <a:spLocks noChangeArrowheads="1"/>
          </p:cNvSpPr>
          <p:nvPr/>
        </p:nvSpPr>
        <p:spPr bwMode="auto">
          <a:xfrm>
            <a:off x="219075" y="63500"/>
            <a:ext cx="8137525" cy="896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ru-RU" altLang="ru-RU" sz="2800">
                <a:solidFill>
                  <a:schemeClr val="bg1"/>
                </a:solidFill>
                <a:latin typeface="Bookman Old Style" pitchFamily="18" charset="0"/>
              </a:rPr>
              <a:t>ГИА-2019  11 класс</a:t>
            </a:r>
          </a:p>
          <a:p>
            <a:pPr algn="ctr" eaLnBrk="1" hangingPunct="1"/>
            <a:r>
              <a:rPr lang="ru-RU" altLang="ru-RU" sz="2000">
                <a:solidFill>
                  <a:schemeClr val="bg1"/>
                </a:solidFill>
                <a:latin typeface="Bookman Old Style" pitchFamily="18" charset="0"/>
              </a:rPr>
              <a:t>задания с развёрнутым ответом</a:t>
            </a:r>
          </a:p>
        </p:txBody>
      </p:sp>
      <p:pic>
        <p:nvPicPr>
          <p:cNvPr id="1032" name="Рисунок 1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330700" y="2627313"/>
            <a:ext cx="4344988" cy="268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Box 2"/>
          <p:cNvSpPr txBox="1">
            <a:spLocks noChangeArrowheads="1"/>
          </p:cNvSpPr>
          <p:nvPr/>
        </p:nvSpPr>
        <p:spPr bwMode="auto">
          <a:xfrm>
            <a:off x="1619250" y="2349500"/>
            <a:ext cx="56165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3600">
                <a:solidFill>
                  <a:srgbClr val="C4750C"/>
                </a:solidFill>
                <a:latin typeface="Segoe Print" pitchFamily="2" charset="0"/>
              </a:rPr>
              <a:t>Спасибо за внимание…</a:t>
            </a:r>
          </a:p>
        </p:txBody>
      </p:sp>
      <p:sp>
        <p:nvSpPr>
          <p:cNvPr id="21507" name="Rectangle 2"/>
          <p:cNvSpPr txBox="1">
            <a:spLocks noChangeArrowheads="1"/>
          </p:cNvSpPr>
          <p:nvPr/>
        </p:nvSpPr>
        <p:spPr bwMode="auto">
          <a:xfrm>
            <a:off x="219075" y="63500"/>
            <a:ext cx="8137525" cy="896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ru-RU" altLang="ru-RU" sz="2800">
                <a:solidFill>
                  <a:schemeClr val="bg1"/>
                </a:solidFill>
                <a:latin typeface="Bookman Old Style" pitchFamily="18" charset="0"/>
              </a:rPr>
              <a:t>ГИА-2019  11 класс</a:t>
            </a:r>
          </a:p>
          <a:p>
            <a:pPr algn="ctr" eaLnBrk="1" hangingPunct="1"/>
            <a:r>
              <a:rPr lang="ru-RU" altLang="ru-RU" sz="2000">
                <a:solidFill>
                  <a:schemeClr val="bg1"/>
                </a:solidFill>
                <a:latin typeface="Bookman Old Style" pitchFamily="18" charset="0"/>
              </a:rPr>
              <a:t>задания с развёрнутым ответом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744538" y="1647825"/>
            <a:ext cx="7705725" cy="1400175"/>
          </a:xfrm>
          <a:prstGeom prst="rect">
            <a:avLst/>
          </a:prstGeom>
          <a:solidFill>
            <a:srgbClr val="CCE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099" name="Rectangle 8"/>
          <p:cNvSpPr>
            <a:spLocks noChangeArrowheads="1"/>
          </p:cNvSpPr>
          <p:nvPr/>
        </p:nvSpPr>
        <p:spPr bwMode="auto">
          <a:xfrm>
            <a:off x="7729538" y="5876925"/>
            <a:ext cx="7207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>
                <a:solidFill>
                  <a:srgbClr val="FF3300"/>
                </a:solidFill>
                <a:latin typeface="Arial" charset="0"/>
              </a:rPr>
              <a:t>3</a:t>
            </a:r>
            <a:r>
              <a:rPr lang="en-US" altLang="ru-RU">
                <a:solidFill>
                  <a:srgbClr val="FF3300"/>
                </a:solidFill>
                <a:latin typeface="Arial" charset="0"/>
              </a:rPr>
              <a:t>1</a:t>
            </a:r>
            <a:r>
              <a:rPr lang="ru-RU" altLang="ru-RU">
                <a:solidFill>
                  <a:srgbClr val="FF3300"/>
                </a:solidFill>
                <a:latin typeface="Arial" charset="0"/>
              </a:rPr>
              <a:t>%</a:t>
            </a:r>
          </a:p>
        </p:txBody>
      </p:sp>
      <p:sp>
        <p:nvSpPr>
          <p:cNvPr id="4100" name="Rectangle 2"/>
          <p:cNvSpPr txBox="1">
            <a:spLocks noChangeArrowheads="1"/>
          </p:cNvSpPr>
          <p:nvPr/>
        </p:nvSpPr>
        <p:spPr bwMode="auto">
          <a:xfrm>
            <a:off x="219075" y="63500"/>
            <a:ext cx="8137525" cy="896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ru-RU" altLang="ru-RU" sz="2800">
                <a:solidFill>
                  <a:schemeClr val="bg1"/>
                </a:solidFill>
                <a:latin typeface="Bookman Old Style" pitchFamily="18" charset="0"/>
              </a:rPr>
              <a:t>ГИА-2019  11 класс</a:t>
            </a:r>
          </a:p>
          <a:p>
            <a:pPr algn="ctr" eaLnBrk="1" hangingPunct="1"/>
            <a:r>
              <a:rPr lang="ru-RU" altLang="ru-RU" sz="2000">
                <a:solidFill>
                  <a:schemeClr val="bg1"/>
                </a:solidFill>
                <a:latin typeface="Bookman Old Style" pitchFamily="18" charset="0"/>
              </a:rPr>
              <a:t>задания с развёрнутым ответом</a:t>
            </a:r>
          </a:p>
        </p:txBody>
      </p:sp>
      <p:pic>
        <p:nvPicPr>
          <p:cNvPr id="4101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1706563"/>
            <a:ext cx="9075737" cy="128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2" name="Прямоугольник 2"/>
          <p:cNvSpPr>
            <a:spLocks noChangeArrowheads="1"/>
          </p:cNvSpPr>
          <p:nvPr/>
        </p:nvSpPr>
        <p:spPr bwMode="auto">
          <a:xfrm>
            <a:off x="539750" y="1077913"/>
            <a:ext cx="20716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sz="2400" b="1">
                <a:latin typeface="Times New Roman" pitchFamily="18" charset="0"/>
              </a:rPr>
              <a:t>Задание № 13</a:t>
            </a:r>
            <a:endParaRPr lang="ru-RU" altLang="ru-RU" sz="2400" b="1">
              <a:latin typeface="Arial" charset="0"/>
            </a:endParaRPr>
          </a:p>
        </p:txBody>
      </p:sp>
      <p:sp>
        <p:nvSpPr>
          <p:cNvPr id="4103" name="Прямоугольник 4"/>
          <p:cNvSpPr>
            <a:spLocks noChangeArrowheads="1"/>
          </p:cNvSpPr>
          <p:nvPr/>
        </p:nvSpPr>
        <p:spPr bwMode="auto">
          <a:xfrm>
            <a:off x="633413" y="3384550"/>
            <a:ext cx="7816850" cy="193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sz="2000">
                <a:latin typeface="Times New Roman" pitchFamily="18" charset="0"/>
                <a:cs typeface="Times New Roman" pitchFamily="18" charset="0"/>
              </a:rPr>
              <a:t>Ненулевые баллы получили 31 % участников экзамена.</a:t>
            </a:r>
          </a:p>
          <a:p>
            <a:pPr eaLnBrk="1" hangingPunct="1"/>
            <a:r>
              <a:rPr lang="ru-RU" altLang="ru-RU" sz="2000">
                <a:latin typeface="Times New Roman" pitchFamily="18" charset="0"/>
                <a:cs typeface="Times New Roman" pitchFamily="18" charset="0"/>
              </a:rPr>
              <a:t>Максимальный балл – 26 %.</a:t>
            </a:r>
          </a:p>
          <a:p>
            <a:pPr eaLnBrk="1" hangingPunct="1"/>
            <a:r>
              <a:rPr lang="ru-RU" altLang="ru-RU" sz="2000">
                <a:latin typeface="Times New Roman" pitchFamily="18" charset="0"/>
                <a:cs typeface="Times New Roman" pitchFamily="18" charset="0"/>
              </a:rPr>
              <a:t>Основной проблемой первого пункта оказалась необходимость</a:t>
            </a:r>
          </a:p>
          <a:p>
            <a:pPr eaLnBrk="1" hangingPunct="1"/>
            <a:r>
              <a:rPr lang="ru-RU" altLang="ru-RU" sz="2000">
                <a:latin typeface="Times New Roman" pitchFamily="18" charset="0"/>
                <a:cs typeface="Times New Roman" pitchFamily="18" charset="0"/>
              </a:rPr>
              <a:t>применения формулы косинуса разности (или аналогичных формул).</a:t>
            </a:r>
          </a:p>
          <a:p>
            <a:pPr eaLnBrk="1" hangingPunct="1"/>
            <a:r>
              <a:rPr lang="ru-RU" altLang="ru-RU" sz="2000">
                <a:latin typeface="Times New Roman" pitchFamily="18" charset="0"/>
                <a:cs typeface="Times New Roman" pitchFamily="18" charset="0"/>
              </a:rPr>
              <a:t>При выполнении второго пункта участники экзамена</a:t>
            </a:r>
          </a:p>
          <a:p>
            <a:pPr eaLnBrk="1" hangingPunct="1"/>
            <a:r>
              <a:rPr lang="ru-RU" altLang="ru-RU" sz="2000">
                <a:latin typeface="Times New Roman" pitchFamily="18" charset="0"/>
                <a:cs typeface="Times New Roman" pitchFamily="18" charset="0"/>
              </a:rPr>
              <a:t>продемонстрировали неумение или небрежность отбора корней. </a:t>
            </a:r>
            <a:endParaRPr lang="ru-RU" altLang="ru-RU" sz="200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8"/>
          <p:cNvSpPr>
            <a:spLocks noChangeArrowheads="1"/>
          </p:cNvSpPr>
          <p:nvPr/>
        </p:nvSpPr>
        <p:spPr bwMode="auto">
          <a:xfrm>
            <a:off x="7723188" y="5900738"/>
            <a:ext cx="7207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>
                <a:solidFill>
                  <a:srgbClr val="FF3300"/>
                </a:solidFill>
                <a:latin typeface="Arial" charset="0"/>
              </a:rPr>
              <a:t>3</a:t>
            </a:r>
            <a:r>
              <a:rPr lang="en-US" altLang="ru-RU">
                <a:solidFill>
                  <a:srgbClr val="FF3300"/>
                </a:solidFill>
                <a:latin typeface="Arial" charset="0"/>
              </a:rPr>
              <a:t>1</a:t>
            </a:r>
            <a:r>
              <a:rPr lang="ru-RU" altLang="ru-RU">
                <a:solidFill>
                  <a:srgbClr val="FF3300"/>
                </a:solidFill>
                <a:latin typeface="Arial" charset="0"/>
              </a:rPr>
              <a:t>%</a:t>
            </a:r>
          </a:p>
        </p:txBody>
      </p:sp>
      <p:pic>
        <p:nvPicPr>
          <p:cNvPr id="5123" name="Рисунок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5163" y="3325813"/>
            <a:ext cx="9399587" cy="2306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4" name="TextBox 7"/>
          <p:cNvSpPr txBox="1">
            <a:spLocks noChangeArrowheads="1"/>
          </p:cNvSpPr>
          <p:nvPr/>
        </p:nvSpPr>
        <p:spPr bwMode="auto">
          <a:xfrm>
            <a:off x="8027988" y="3281363"/>
            <a:ext cx="6477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6000">
                <a:solidFill>
                  <a:srgbClr val="00B050"/>
                </a:solidFill>
                <a:latin typeface="Mistral" pitchFamily="66" charset="0"/>
                <a:ea typeface="Adobe Gothic Std B" pitchFamily="34" charset="-128"/>
              </a:rPr>
              <a:t>К</a:t>
            </a:r>
          </a:p>
        </p:txBody>
      </p:sp>
      <p:sp>
        <p:nvSpPr>
          <p:cNvPr id="5125" name="Rectangle 2"/>
          <p:cNvSpPr txBox="1">
            <a:spLocks noChangeArrowheads="1"/>
          </p:cNvSpPr>
          <p:nvPr/>
        </p:nvSpPr>
        <p:spPr bwMode="auto">
          <a:xfrm>
            <a:off x="219075" y="63500"/>
            <a:ext cx="8137525" cy="896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ru-RU" altLang="ru-RU" sz="2800">
                <a:solidFill>
                  <a:schemeClr val="bg1"/>
                </a:solidFill>
                <a:latin typeface="Bookman Old Style" pitchFamily="18" charset="0"/>
              </a:rPr>
              <a:t>ГИА-2019  11 класс</a:t>
            </a:r>
          </a:p>
          <a:p>
            <a:pPr algn="ctr" eaLnBrk="1" hangingPunct="1"/>
            <a:r>
              <a:rPr lang="ru-RU" altLang="ru-RU" sz="2000">
                <a:solidFill>
                  <a:schemeClr val="bg1"/>
                </a:solidFill>
                <a:latin typeface="Bookman Old Style" pitchFamily="18" charset="0"/>
              </a:rPr>
              <a:t>задания с развёрнутым ответом</a:t>
            </a:r>
          </a:p>
        </p:txBody>
      </p:sp>
      <p:sp>
        <p:nvSpPr>
          <p:cNvPr id="5126" name="Прямоугольник 2"/>
          <p:cNvSpPr>
            <a:spLocks noChangeArrowheads="1"/>
          </p:cNvSpPr>
          <p:nvPr/>
        </p:nvSpPr>
        <p:spPr bwMode="auto">
          <a:xfrm>
            <a:off x="539750" y="1077913"/>
            <a:ext cx="20716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sz="2400" b="1">
                <a:latin typeface="Times New Roman" pitchFamily="18" charset="0"/>
              </a:rPr>
              <a:t>Задание № 13</a:t>
            </a:r>
            <a:endParaRPr lang="ru-RU" altLang="ru-RU" sz="2400" b="1">
              <a:latin typeface="Arial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44538" y="1647825"/>
            <a:ext cx="7705725" cy="1400175"/>
          </a:xfrm>
          <a:prstGeom prst="rect">
            <a:avLst/>
          </a:prstGeom>
          <a:solidFill>
            <a:srgbClr val="CCE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5128" name="Рисунок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7088" y="1706563"/>
            <a:ext cx="9075737" cy="128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8"/>
          <p:cNvSpPr>
            <a:spLocks noChangeArrowheads="1"/>
          </p:cNvSpPr>
          <p:nvPr/>
        </p:nvSpPr>
        <p:spPr bwMode="auto">
          <a:xfrm>
            <a:off x="7729538" y="5926138"/>
            <a:ext cx="7207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>
                <a:solidFill>
                  <a:srgbClr val="FF3300"/>
                </a:solidFill>
                <a:latin typeface="Arial" charset="0"/>
              </a:rPr>
              <a:t>3</a:t>
            </a:r>
            <a:r>
              <a:rPr lang="en-US" altLang="ru-RU">
                <a:solidFill>
                  <a:srgbClr val="FF3300"/>
                </a:solidFill>
                <a:latin typeface="Arial" charset="0"/>
              </a:rPr>
              <a:t>1</a:t>
            </a:r>
            <a:r>
              <a:rPr lang="ru-RU" altLang="ru-RU">
                <a:solidFill>
                  <a:srgbClr val="FF3300"/>
                </a:solidFill>
                <a:latin typeface="Arial" charset="0"/>
              </a:rPr>
              <a:t>%</a:t>
            </a:r>
          </a:p>
        </p:txBody>
      </p:sp>
      <p:pic>
        <p:nvPicPr>
          <p:cNvPr id="6147" name="Рисунок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9475" y="3338513"/>
            <a:ext cx="2828925" cy="284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Рисунок 10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4538" y="3257550"/>
            <a:ext cx="81026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9" name="TextBox 8"/>
          <p:cNvSpPr txBox="1">
            <a:spLocks noChangeArrowheads="1"/>
          </p:cNvSpPr>
          <p:nvPr/>
        </p:nvSpPr>
        <p:spPr bwMode="auto">
          <a:xfrm>
            <a:off x="8032750" y="3338513"/>
            <a:ext cx="647700" cy="101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6000">
                <a:solidFill>
                  <a:srgbClr val="00B050"/>
                </a:solidFill>
                <a:latin typeface="Mistral" pitchFamily="66" charset="0"/>
                <a:ea typeface="Adobe Gothic Std B" pitchFamily="34" charset="-128"/>
              </a:rPr>
              <a:t>К</a:t>
            </a:r>
          </a:p>
        </p:txBody>
      </p:sp>
      <p:sp>
        <p:nvSpPr>
          <p:cNvPr id="6150" name="Rectangle 2"/>
          <p:cNvSpPr txBox="1">
            <a:spLocks noChangeArrowheads="1"/>
          </p:cNvSpPr>
          <p:nvPr/>
        </p:nvSpPr>
        <p:spPr bwMode="auto">
          <a:xfrm>
            <a:off x="219075" y="63500"/>
            <a:ext cx="8137525" cy="896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ru-RU" altLang="ru-RU" sz="2800">
                <a:solidFill>
                  <a:schemeClr val="bg1"/>
                </a:solidFill>
                <a:latin typeface="Bookman Old Style" pitchFamily="18" charset="0"/>
              </a:rPr>
              <a:t>ГИА-2019  11 класс</a:t>
            </a:r>
          </a:p>
          <a:p>
            <a:pPr algn="ctr" eaLnBrk="1" hangingPunct="1"/>
            <a:r>
              <a:rPr lang="ru-RU" altLang="ru-RU" sz="2000">
                <a:solidFill>
                  <a:schemeClr val="bg1"/>
                </a:solidFill>
                <a:latin typeface="Bookman Old Style" pitchFamily="18" charset="0"/>
              </a:rPr>
              <a:t>задания с развёрнутым ответом</a:t>
            </a:r>
          </a:p>
        </p:txBody>
      </p:sp>
      <p:sp>
        <p:nvSpPr>
          <p:cNvPr id="6151" name="Прямоугольник 2"/>
          <p:cNvSpPr>
            <a:spLocks noChangeArrowheads="1"/>
          </p:cNvSpPr>
          <p:nvPr/>
        </p:nvSpPr>
        <p:spPr bwMode="auto">
          <a:xfrm>
            <a:off x="539750" y="1077913"/>
            <a:ext cx="20716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sz="2400" b="1">
                <a:latin typeface="Times New Roman" pitchFamily="18" charset="0"/>
              </a:rPr>
              <a:t>Задание № 13</a:t>
            </a:r>
            <a:endParaRPr lang="ru-RU" altLang="ru-RU" sz="2400" b="1">
              <a:latin typeface="Arial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44538" y="1647825"/>
            <a:ext cx="7705725" cy="1400175"/>
          </a:xfrm>
          <a:prstGeom prst="rect">
            <a:avLst/>
          </a:prstGeom>
          <a:solidFill>
            <a:srgbClr val="CCE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6153" name="Рисунок 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7088" y="1706563"/>
            <a:ext cx="9075737" cy="128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8163" y="1763713"/>
            <a:ext cx="8135937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Рисунок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6100" y="3429000"/>
            <a:ext cx="8428038" cy="271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2" name="Rectangle 2"/>
          <p:cNvSpPr txBox="1">
            <a:spLocks noChangeArrowheads="1"/>
          </p:cNvSpPr>
          <p:nvPr/>
        </p:nvSpPr>
        <p:spPr bwMode="auto">
          <a:xfrm>
            <a:off x="219075" y="63500"/>
            <a:ext cx="8137525" cy="896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ru-RU" altLang="ru-RU" sz="2800">
                <a:solidFill>
                  <a:schemeClr val="bg1"/>
                </a:solidFill>
                <a:latin typeface="Bookman Old Style" pitchFamily="18" charset="0"/>
              </a:rPr>
              <a:t>ГИА-2019  11 класс</a:t>
            </a:r>
          </a:p>
          <a:p>
            <a:pPr algn="ctr" eaLnBrk="1" hangingPunct="1"/>
            <a:r>
              <a:rPr lang="ru-RU" altLang="ru-RU" sz="2000">
                <a:solidFill>
                  <a:schemeClr val="bg1"/>
                </a:solidFill>
                <a:latin typeface="Bookman Old Style" pitchFamily="18" charset="0"/>
              </a:rPr>
              <a:t>задания с развёрнутым ответом</a:t>
            </a:r>
          </a:p>
        </p:txBody>
      </p:sp>
      <p:sp>
        <p:nvSpPr>
          <p:cNvPr id="7173" name="Прямоугольник 2"/>
          <p:cNvSpPr>
            <a:spLocks noChangeArrowheads="1"/>
          </p:cNvSpPr>
          <p:nvPr/>
        </p:nvSpPr>
        <p:spPr bwMode="auto">
          <a:xfrm>
            <a:off x="539750" y="1077913"/>
            <a:ext cx="20716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sz="2400" b="1">
                <a:latin typeface="Times New Roman" pitchFamily="18" charset="0"/>
              </a:rPr>
              <a:t>Задание № 13</a:t>
            </a:r>
            <a:endParaRPr lang="ru-RU" altLang="ru-RU" sz="2400" b="1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93863" y="2147888"/>
            <a:ext cx="6337300" cy="430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9750" y="1149350"/>
            <a:ext cx="5797550" cy="998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6" name="TextBox 4"/>
          <p:cNvSpPr txBox="1">
            <a:spLocks noChangeArrowheads="1"/>
          </p:cNvSpPr>
          <p:nvPr/>
        </p:nvSpPr>
        <p:spPr bwMode="auto">
          <a:xfrm>
            <a:off x="8064500" y="3141663"/>
            <a:ext cx="647700" cy="101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6000">
                <a:solidFill>
                  <a:srgbClr val="00B050"/>
                </a:solidFill>
                <a:latin typeface="Mistral" pitchFamily="66" charset="0"/>
                <a:ea typeface="Adobe Gothic Std B" pitchFamily="34" charset="-128"/>
              </a:rPr>
              <a:t>К</a:t>
            </a:r>
          </a:p>
        </p:txBody>
      </p:sp>
      <p:sp>
        <p:nvSpPr>
          <p:cNvPr id="8197" name="Rectangle 2"/>
          <p:cNvSpPr txBox="1">
            <a:spLocks noChangeArrowheads="1"/>
          </p:cNvSpPr>
          <p:nvPr/>
        </p:nvSpPr>
        <p:spPr bwMode="auto">
          <a:xfrm>
            <a:off x="219075" y="63500"/>
            <a:ext cx="8137525" cy="896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ru-RU" altLang="ru-RU" sz="2800">
                <a:solidFill>
                  <a:schemeClr val="bg1"/>
                </a:solidFill>
                <a:latin typeface="Bookman Old Style" pitchFamily="18" charset="0"/>
              </a:rPr>
              <a:t>ГИА-2019  11 класс</a:t>
            </a:r>
          </a:p>
          <a:p>
            <a:pPr algn="ctr" eaLnBrk="1" hangingPunct="1"/>
            <a:r>
              <a:rPr lang="ru-RU" altLang="ru-RU" sz="2000">
                <a:solidFill>
                  <a:schemeClr val="bg1"/>
                </a:solidFill>
                <a:latin typeface="Bookman Old Style" pitchFamily="18" charset="0"/>
              </a:rPr>
              <a:t>задания с развёрнутым ответом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2349500"/>
            <a:ext cx="8169275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" name="Rectangle 2"/>
          <p:cNvSpPr txBox="1">
            <a:spLocks noChangeArrowheads="1"/>
          </p:cNvSpPr>
          <p:nvPr/>
        </p:nvSpPr>
        <p:spPr bwMode="auto">
          <a:xfrm>
            <a:off x="219075" y="63500"/>
            <a:ext cx="8137525" cy="896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ru-RU" altLang="ru-RU" sz="2800">
                <a:solidFill>
                  <a:schemeClr val="bg1"/>
                </a:solidFill>
                <a:latin typeface="Bookman Old Style" pitchFamily="18" charset="0"/>
              </a:rPr>
              <a:t>ГИА-2019  11 класс</a:t>
            </a:r>
          </a:p>
          <a:p>
            <a:pPr algn="ctr" eaLnBrk="1" hangingPunct="1"/>
            <a:r>
              <a:rPr lang="ru-RU" altLang="ru-RU" sz="2000">
                <a:solidFill>
                  <a:schemeClr val="bg1"/>
                </a:solidFill>
                <a:latin typeface="Bookman Old Style" pitchFamily="18" charset="0"/>
              </a:rPr>
              <a:t>задания с развёрнутым ответом</a:t>
            </a:r>
          </a:p>
        </p:txBody>
      </p:sp>
      <p:sp>
        <p:nvSpPr>
          <p:cNvPr id="9220" name="Прямоугольник 2"/>
          <p:cNvSpPr>
            <a:spLocks noChangeArrowheads="1"/>
          </p:cNvSpPr>
          <p:nvPr/>
        </p:nvSpPr>
        <p:spPr bwMode="auto">
          <a:xfrm>
            <a:off x="539750" y="1077913"/>
            <a:ext cx="20716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sz="2400" b="1">
                <a:latin typeface="Times New Roman" pitchFamily="18" charset="0"/>
              </a:rPr>
              <a:t>Задание № 13</a:t>
            </a:r>
            <a:endParaRPr lang="ru-RU" altLang="ru-RU" sz="2400" b="1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1052513"/>
            <a:ext cx="6959600" cy="545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TextBox 3"/>
          <p:cNvSpPr txBox="1">
            <a:spLocks noChangeArrowheads="1"/>
          </p:cNvSpPr>
          <p:nvPr/>
        </p:nvSpPr>
        <p:spPr bwMode="auto">
          <a:xfrm>
            <a:off x="8064500" y="3141663"/>
            <a:ext cx="647700" cy="101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6000">
                <a:solidFill>
                  <a:srgbClr val="00B050"/>
                </a:solidFill>
                <a:latin typeface="Mistral" pitchFamily="66" charset="0"/>
                <a:ea typeface="Adobe Gothic Std B" pitchFamily="34" charset="-128"/>
              </a:rPr>
              <a:t>К</a:t>
            </a:r>
          </a:p>
        </p:txBody>
      </p:sp>
      <p:sp>
        <p:nvSpPr>
          <p:cNvPr id="10244" name="Rectangle 2"/>
          <p:cNvSpPr txBox="1">
            <a:spLocks noChangeArrowheads="1"/>
          </p:cNvSpPr>
          <p:nvPr/>
        </p:nvSpPr>
        <p:spPr bwMode="auto">
          <a:xfrm>
            <a:off x="219075" y="63500"/>
            <a:ext cx="8137525" cy="896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ru-RU" altLang="ru-RU" sz="2800">
                <a:solidFill>
                  <a:schemeClr val="bg1"/>
                </a:solidFill>
                <a:latin typeface="Bookman Old Style" pitchFamily="18" charset="0"/>
              </a:rPr>
              <a:t>ГИА-2019  11 класс</a:t>
            </a:r>
          </a:p>
          <a:p>
            <a:pPr algn="ctr" eaLnBrk="1" hangingPunct="1"/>
            <a:r>
              <a:rPr lang="ru-RU" altLang="ru-RU" sz="2000">
                <a:solidFill>
                  <a:schemeClr val="bg1"/>
                </a:solidFill>
                <a:latin typeface="Bookman Old Style" pitchFamily="18" charset="0"/>
              </a:rPr>
              <a:t>задания с развёрнутым ответом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4176</TotalTime>
  <Words>385</Words>
  <Application>Microsoft Office PowerPoint</Application>
  <PresentationFormat>Экран (4:3)</PresentationFormat>
  <Paragraphs>102</Paragraphs>
  <Slides>20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30" baseType="lpstr">
      <vt:lpstr>Adobe Gothic Std B</vt:lpstr>
      <vt:lpstr>Arial</vt:lpstr>
      <vt:lpstr>Bookman Old Style</vt:lpstr>
      <vt:lpstr>Calibri</vt:lpstr>
      <vt:lpstr>Calibri Light</vt:lpstr>
      <vt:lpstr>Mistral</vt:lpstr>
      <vt:lpstr>Segoe Print</vt:lpstr>
      <vt:lpstr>Times New Roman</vt:lpstr>
      <vt:lpstr>Тема Office</vt:lpstr>
      <vt:lpstr>Лист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Технология деятельностного метода, как средство развития и совершенствования мыслительных операций учащихся на уроках математики.</dc:title>
  <dc:creator>111</dc:creator>
  <cp:lastModifiedBy>Татьяна Наилевна</cp:lastModifiedBy>
  <cp:revision>269</cp:revision>
  <cp:lastPrinted>2017-10-25T20:26:56Z</cp:lastPrinted>
  <dcterms:created xsi:type="dcterms:W3CDTF">2011-03-08T07:23:25Z</dcterms:created>
  <dcterms:modified xsi:type="dcterms:W3CDTF">2018-10-27T20:19:17Z</dcterms:modified>
</cp:coreProperties>
</file>